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67" r:id="rId12"/>
    <p:sldId id="268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13" d="100"/>
          <a:sy n="113" d="100"/>
        </p:scale>
        <p:origin x="510" y="-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India</c:v>
                </c:pt>
                <c:pt idx="1">
                  <c:v>Russia</c:v>
                </c:pt>
                <c:pt idx="2">
                  <c:v>Ukraine</c:v>
                </c:pt>
                <c:pt idx="3">
                  <c:v>Venezuela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India</c:v>
                </c:pt>
                <c:pt idx="1">
                  <c:v>Russia</c:v>
                </c:pt>
                <c:pt idx="2">
                  <c:v>Ukraine</c:v>
                </c:pt>
                <c:pt idx="3">
                  <c:v>Venezuela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Supply Chain/Shipping Issues</c:v>
                </c:pt>
                <c:pt idx="1">
                  <c:v>Cash Flow Issues</c:v>
                </c:pt>
                <c:pt idx="2">
                  <c:v>Billing Disputes</c:v>
                </c:pt>
                <c:pt idx="3">
                  <c:v>Customer Payment Policy*</c:v>
                </c:pt>
                <c:pt idx="4">
                  <c:v>Other Disputes</c:v>
                </c:pt>
                <c:pt idx="5">
                  <c:v>Cultural Norms/Customs</c:v>
                </c:pt>
                <c:pt idx="6">
                  <c:v>Inability to Pay</c:v>
                </c:pt>
                <c:pt idx="7">
                  <c:v>Unwilling to Pay</c:v>
                </c:pt>
                <c:pt idx="8">
                  <c:v>Central Bank Issues</c:v>
                </c:pt>
                <c:pt idx="9">
                  <c:v>Government Approval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0.43</c:v>
                </c:pt>
                <c:pt idx="1">
                  <c:v>0.43</c:v>
                </c:pt>
                <c:pt idx="2">
                  <c:v>0.28999999999999998</c:v>
                </c:pt>
                <c:pt idx="3">
                  <c:v>0.71</c:v>
                </c:pt>
                <c:pt idx="4">
                  <c:v>0.28999999999999998</c:v>
                </c:pt>
                <c:pt idx="5">
                  <c:v>0.28999999999999998</c:v>
                </c:pt>
                <c:pt idx="6">
                  <c:v>0.28999999999999998</c:v>
                </c:pt>
                <c:pt idx="7">
                  <c:v>0.28999999999999998</c:v>
                </c:pt>
                <c:pt idx="8">
                  <c:v>0.28999999999999998</c:v>
                </c:pt>
                <c:pt idx="9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Russia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8681033603193965"/>
          <c:y val="0.12563621064388733"/>
          <c:w val="0.58164036819341247"/>
          <c:h val="0.84345351610442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Other Disputes</c:v>
                </c:pt>
                <c:pt idx="1">
                  <c:v>Cultural Norms/Customs</c:v>
                </c:pt>
                <c:pt idx="2">
                  <c:v>Cash Flow Issues</c:v>
                </c:pt>
                <c:pt idx="3">
                  <c:v>Supply Chain/Shipping Issues</c:v>
                </c:pt>
                <c:pt idx="4">
                  <c:v>Foreign Exchange Rates</c:v>
                </c:pt>
                <c:pt idx="5">
                  <c:v>Billing Disputes</c:v>
                </c:pt>
                <c:pt idx="6">
                  <c:v>Customer Payment Policy*</c:v>
                </c:pt>
                <c:pt idx="7">
                  <c:v>Inability to Pay</c:v>
                </c:pt>
                <c:pt idx="8">
                  <c:v>Unwilling to Pay</c:v>
                </c:pt>
                <c:pt idx="9">
                  <c:v>Central Bank Issues</c:v>
                </c:pt>
                <c:pt idx="10">
                  <c:v>Government Approval</c:v>
                </c:pt>
                <c:pt idx="11">
                  <c:v>Other**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0.33</c:v>
                </c:pt>
                <c:pt idx="1">
                  <c:v>0.33</c:v>
                </c:pt>
                <c:pt idx="2" formatCode="0.00%">
                  <c:v>0.5</c:v>
                </c:pt>
                <c:pt idx="3" formatCode="0.00%">
                  <c:v>0.83</c:v>
                </c:pt>
                <c:pt idx="4">
                  <c:v>0.17</c:v>
                </c:pt>
                <c:pt idx="5">
                  <c:v>0.5</c:v>
                </c:pt>
                <c:pt idx="6" formatCode="0.00%">
                  <c:v>0.67</c:v>
                </c:pt>
                <c:pt idx="7" formatCode="0.00%">
                  <c:v>0.33</c:v>
                </c:pt>
                <c:pt idx="8" formatCode="0.00%">
                  <c:v>0.5</c:v>
                </c:pt>
                <c:pt idx="9" formatCode="0.00%">
                  <c:v>0.33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Ukraine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Supply Chain/Shipping Issues</c:v>
                </c:pt>
                <c:pt idx="1">
                  <c:v>Cash Flow Issues</c:v>
                </c:pt>
                <c:pt idx="2">
                  <c:v>Billing Disputes</c:v>
                </c:pt>
                <c:pt idx="3">
                  <c:v>Other Disputes</c:v>
                </c:pt>
                <c:pt idx="4">
                  <c:v>Cultural Norms/Customs</c:v>
                </c:pt>
                <c:pt idx="5">
                  <c:v>Unwilling to Pay</c:v>
                </c:pt>
                <c:pt idx="6">
                  <c:v>Central Bank Issues</c:v>
                </c:pt>
                <c:pt idx="7">
                  <c:v>Customer Payment Policy*</c:v>
                </c:pt>
                <c:pt idx="8">
                  <c:v>Foreign Exchange Rates</c:v>
                </c:pt>
                <c:pt idx="9">
                  <c:v>Inability to Pay</c:v>
                </c:pt>
                <c:pt idx="10">
                  <c:v>Other**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0.5</c:v>
                </c:pt>
                <c:pt idx="1">
                  <c:v>0.5</c:v>
                </c:pt>
                <c:pt idx="2">
                  <c:v>0.75</c:v>
                </c:pt>
                <c:pt idx="3">
                  <c:v>0.75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0.25</c:v>
                </c:pt>
                <c:pt idx="9">
                  <c:v>0.5</c:v>
                </c:pt>
                <c:pt idx="1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Venezuela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Supply Chain/Shipping Issues</c:v>
                </c:pt>
                <c:pt idx="1">
                  <c:v>Cash Flow Issues</c:v>
                </c:pt>
                <c:pt idx="2">
                  <c:v>Billing Disputes</c:v>
                </c:pt>
                <c:pt idx="3">
                  <c:v>Customer Payment Policy*</c:v>
                </c:pt>
                <c:pt idx="4">
                  <c:v>Inability to Pay</c:v>
                </c:pt>
                <c:pt idx="5">
                  <c:v>Central Bank Issues</c:v>
                </c:pt>
                <c:pt idx="6">
                  <c:v>Cultural Norms/Customs</c:v>
                </c:pt>
                <c:pt idx="7">
                  <c:v>Other Disputes</c:v>
                </c:pt>
                <c:pt idx="8">
                  <c:v>Unwilling to Pay</c:v>
                </c:pt>
                <c:pt idx="9">
                  <c:v>Other**</c:v>
                </c:pt>
                <c:pt idx="10">
                  <c:v>Regulatory Issues</c:v>
                </c:pt>
                <c:pt idx="11">
                  <c:v>Government Approval</c:v>
                </c:pt>
                <c:pt idx="12">
                  <c:v>Foreign Exchange Rates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0.33</c:v>
                </c:pt>
                <c:pt idx="1">
                  <c:v>0.5</c:v>
                </c:pt>
                <c:pt idx="2">
                  <c:v>0.33</c:v>
                </c:pt>
                <c:pt idx="3">
                  <c:v>0.33</c:v>
                </c:pt>
                <c:pt idx="4">
                  <c:v>0.33</c:v>
                </c:pt>
                <c:pt idx="5">
                  <c:v>0.67</c:v>
                </c:pt>
                <c:pt idx="6">
                  <c:v>0.33</c:v>
                </c:pt>
                <c:pt idx="7">
                  <c:v>0.33</c:v>
                </c:pt>
                <c:pt idx="8">
                  <c:v>0.33</c:v>
                </c:pt>
                <c:pt idx="9">
                  <c:v>0.17</c:v>
                </c:pt>
                <c:pt idx="10">
                  <c:v>0.33</c:v>
                </c:pt>
                <c:pt idx="11">
                  <c:v>0.33</c:v>
                </c:pt>
                <c:pt idx="1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4425888097696284E-3"/>
                  <c:y val="-7.721762823307811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72-4E96-B51D-401D5C314C4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Sheet1!$A$4:$A$7</c:f>
              <c:strCache>
                <c:ptCount val="4"/>
                <c:pt idx="0">
                  <c:v>Check</c:v>
                </c:pt>
                <c:pt idx="1">
                  <c:v>Credit card</c:v>
                </c:pt>
                <c:pt idx="2">
                  <c:v>Wire Transfer</c:v>
                </c:pt>
                <c:pt idx="3">
                  <c:v>Letter of Credit</c:v>
                </c:pt>
              </c:strCache>
            </c:strRef>
          </c:cat>
          <c:val>
            <c:numRef>
              <c:f>Sheet1!$B$4:$B$7</c:f>
              <c:numCache>
                <c:formatCode>0.00%</c:formatCode>
                <c:ptCount val="4"/>
                <c:pt idx="0">
                  <c:v>0.17</c:v>
                </c:pt>
                <c:pt idx="1">
                  <c:v>0.08</c:v>
                </c:pt>
                <c:pt idx="2">
                  <c:v>0.57999999999999996</c:v>
                </c:pt>
                <c:pt idx="3" formatCode="0%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Russia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</c:f>
              <c:strCache>
                <c:ptCount val="1"/>
                <c:pt idx="0">
                  <c:v>Check</c:v>
                </c:pt>
              </c:strCache>
            </c:strRef>
          </c:cat>
          <c:val>
            <c:numRef>
              <c:f>Sheet1!$B$3</c:f>
              <c:numCache>
                <c:formatCode>0.00%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Ukraine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40098990158589"/>
          <c:y val="0.11840932605097559"/>
          <c:w val="0.83983817723403598"/>
          <c:h val="0.75377389667270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Three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A8-407D-B102-73B153E0319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Check</c:v>
                </c:pt>
                <c:pt idx="1">
                  <c:v>Wire Transfer</c:v>
                </c:pt>
              </c:strCache>
            </c:strRef>
          </c:cat>
          <c:val>
            <c:numRef>
              <c:f>Sheet1!$B$3:$B$4</c:f>
              <c:numCache>
                <c:formatCode>0.00%</c:formatCode>
                <c:ptCount val="2"/>
                <c:pt idx="0">
                  <c:v>0.43</c:v>
                </c:pt>
                <c:pt idx="1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1C-C54D-93F5-12FD1EF87F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Venezuela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Four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Wire Transfer</c:v>
                </c:pt>
                <c:pt idx="1">
                  <c:v>Check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2B-FE48-82DB-E699D808E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0.42</c:v>
                </c:pt>
                <c:pt idx="1">
                  <c:v>0.25</c:v>
                </c:pt>
                <c:pt idx="2">
                  <c:v>0.25</c:v>
                </c:pt>
                <c:pt idx="3">
                  <c:v>0.08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Russia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Ukraine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0.28999999999999998</c:v>
                </c:pt>
                <c:pt idx="1">
                  <c:v>0.42</c:v>
                </c:pt>
                <c:pt idx="2">
                  <c:v>0.28999999999999998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Venezuela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0.13</c:v>
                </c:pt>
                <c:pt idx="1">
                  <c:v>0.25</c:v>
                </c:pt>
                <c:pt idx="2">
                  <c:v>0.5</c:v>
                </c:pt>
                <c:pt idx="3">
                  <c:v>0.13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0.56999999999999995</c:v>
                </c:pt>
                <c:pt idx="1">
                  <c:v>0</c:v>
                </c:pt>
                <c:pt idx="2">
                  <c:v>0</c:v>
                </c:pt>
                <c:pt idx="3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Russia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Ukraine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</c:v>
                </c:pt>
                <c:pt idx="1">
                  <c:v>0.2</c:v>
                </c:pt>
                <c:pt idx="2">
                  <c:v>0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Venezuela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Increasing</c:v>
                </c:pt>
                <c:pt idx="1">
                  <c:v>Staying the Same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0.28999999999999998</c:v>
                </c:pt>
                <c:pt idx="1">
                  <c:v>0.43</c:v>
                </c:pt>
                <c:pt idx="2">
                  <c:v>0.14000000000000001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July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July 2024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India, Russia, Ukraine, Venezuela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998035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297752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6DD10A-B29B-F09A-E4CA-DEA13F9ED7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539297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9">
            <a:extLst>
              <a:ext uri="{FF2B5EF4-FFF2-40B4-BE49-F238E27FC236}">
                <a16:creationId xmlns:a16="http://schemas.microsoft.com/office/drawing/2014/main" id="{04C3C7D8-4449-74FB-1BDD-AD78CF61C4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056306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3348640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A79F8-A82E-4C86-46A7-92AC02924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164" y="1210092"/>
            <a:ext cx="3054336" cy="380447"/>
          </a:xfrm>
        </p:spPr>
        <p:txBody>
          <a:bodyPr>
            <a:noAutofit/>
          </a:bodyPr>
          <a:lstStyle/>
          <a:p>
            <a:r>
              <a:rPr lang="en-US" sz="2800" dirty="0"/>
              <a:t>India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28A1B1-A667-76DC-A581-C21B73969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746" y="1583594"/>
            <a:ext cx="5502846" cy="2243339"/>
          </a:xfrm>
        </p:spPr>
        <p:txBody>
          <a:bodyPr>
            <a:noAutofit/>
          </a:bodyPr>
          <a:lstStyle/>
          <a:p>
            <a:r>
              <a:rPr lang="en-US" sz="1200" b="0" i="0" dirty="0">
                <a:solidFill>
                  <a:srgbClr val="262627"/>
                </a:solidFill>
                <a:effectLst/>
                <a:latin typeface="-apple-system"/>
              </a:rPr>
              <a:t>“It's a tough country to collect from, and civil actions are difficult and lengthy. Maintain strong personal relationships and very clear documentation. Use credit insurance when pay-in-advance is not available.”</a:t>
            </a:r>
          </a:p>
          <a:p>
            <a:r>
              <a:rPr lang="en-US" sz="1200" b="0" i="0" dirty="0">
                <a:solidFill>
                  <a:srgbClr val="262627"/>
                </a:solidFill>
                <a:effectLst/>
                <a:latin typeface="-apple-system"/>
              </a:rPr>
              <a:t>“Keep a close eye on these accounts based on experience payment delays.”</a:t>
            </a:r>
          </a:p>
          <a:p>
            <a:r>
              <a:rPr lang="en-US" sz="1200" dirty="0">
                <a:solidFill>
                  <a:srgbClr val="262627"/>
                </a:solidFill>
                <a:latin typeface="-apple-system"/>
              </a:rPr>
              <a:t>“M</a:t>
            </a:r>
            <a:r>
              <a:rPr lang="en-US" sz="1200" b="0" i="0" dirty="0">
                <a:solidFill>
                  <a:srgbClr val="262627"/>
                </a:solidFill>
                <a:effectLst/>
                <a:latin typeface="-apple-system"/>
              </a:rPr>
              <a:t>ake sure you have signed contracts (executed on both sides) and handle disputes timely.”</a:t>
            </a:r>
          </a:p>
          <a:p>
            <a:r>
              <a:rPr lang="en-US" sz="1200" b="0" i="0" dirty="0">
                <a:solidFill>
                  <a:srgbClr val="262627"/>
                </a:solidFill>
                <a:effectLst/>
                <a:latin typeface="-apple-system"/>
              </a:rPr>
              <a:t>“Expect disputes if payment is not received in advance. Our experience is to have downgrades of materials and incomplete payments when terms extended.”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3251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6111724" y="1205473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Ukraine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948171" y="1679119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262627"/>
                </a:solidFill>
                <a:latin typeface="-apple-system"/>
              </a:rPr>
              <a:t>“We stopped selling, as we were not getting payments in.”</a:t>
            </a:r>
          </a:p>
          <a:p>
            <a:r>
              <a:rPr lang="en-US" sz="1200" dirty="0">
                <a:solidFill>
                  <a:srgbClr val="262627"/>
                </a:solidFill>
                <a:latin typeface="-apple-system"/>
              </a:rPr>
              <a:t>“Credit scoring &amp; due diligence is becoming more and more important now with so many major customers failing to commit to their payments due to current situation.”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81D52AEE-25B1-04D4-E586-C0B7F583DE6B}"/>
              </a:ext>
            </a:extLst>
          </p:cNvPr>
          <p:cNvSpPr txBox="1">
            <a:spLocks/>
          </p:cNvSpPr>
          <p:nvPr/>
        </p:nvSpPr>
        <p:spPr>
          <a:xfrm>
            <a:off x="6111724" y="2705263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Venezuela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3C564884-45B3-47C8-05BA-430F5A0611B9}"/>
              </a:ext>
            </a:extLst>
          </p:cNvPr>
          <p:cNvSpPr txBox="1">
            <a:spLocks/>
          </p:cNvSpPr>
          <p:nvPr/>
        </p:nvSpPr>
        <p:spPr>
          <a:xfrm>
            <a:off x="5948171" y="3180541"/>
            <a:ext cx="5502846" cy="2243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262627"/>
                </a:solidFill>
                <a:latin typeface="-apple-system"/>
              </a:rPr>
              <a:t>“Inherited a customer in this country. Would only have sold to them using cash in advance but the company we bought gave them open terms.”</a:t>
            </a:r>
          </a:p>
        </p:txBody>
      </p:sp>
    </p:spTree>
    <p:extLst>
      <p:ext uri="{BB962C8B-B14F-4D97-AF65-F5344CB8AC3E}">
        <p14:creationId xmlns:p14="http://schemas.microsoft.com/office/powerpoint/2010/main" val="306530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- you'll make a team and teams work together.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With continued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lobal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nflation, war in Ukraine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266453443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2056009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278873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8880479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2487781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India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17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Russia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8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Ukraine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22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Venezuela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79509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234179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3976915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916910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741298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8322579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265028" y="5831745"/>
            <a:ext cx="5040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05C937-26F7-716A-483E-C8F13222E434}"/>
              </a:ext>
            </a:extLst>
          </p:cNvPr>
          <p:cNvSpPr txBox="1"/>
          <p:nvPr/>
        </p:nvSpPr>
        <p:spPr>
          <a:xfrm>
            <a:off x="3265028" y="6042555"/>
            <a:ext cx="5040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**(Russian invasion of Ukraine)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0088089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118596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110971" y="6064024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4C6B1B-C571-BF62-53B5-C619146C21DB}"/>
              </a:ext>
            </a:extLst>
          </p:cNvPr>
          <p:cNvSpPr txBox="1"/>
          <p:nvPr/>
        </p:nvSpPr>
        <p:spPr>
          <a:xfrm>
            <a:off x="2945906" y="5911750"/>
            <a:ext cx="5040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**(Russian invasion of Ukraine, corrupt elections and civil revolt)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1832</TotalTime>
  <Words>647</Words>
  <Application>Microsoft Office PowerPoint</Application>
  <PresentationFormat>Widescreen</PresentationFormat>
  <Paragraphs>98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Annacaroline Caruso</cp:lastModifiedBy>
  <cp:revision>296</cp:revision>
  <dcterms:created xsi:type="dcterms:W3CDTF">2022-06-10T13:49:05Z</dcterms:created>
  <dcterms:modified xsi:type="dcterms:W3CDTF">2024-08-21T18:49:48Z</dcterms:modified>
</cp:coreProperties>
</file>